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67" r:id="rId2"/>
    <p:sldId id="260" r:id="rId3"/>
    <p:sldId id="263" r:id="rId4"/>
    <p:sldId id="268" r:id="rId5"/>
    <p:sldId id="259" r:id="rId6"/>
    <p:sldId id="269" r:id="rId7"/>
    <p:sldId id="257" r:id="rId8"/>
    <p:sldId id="265" r:id="rId9"/>
    <p:sldId id="262" r:id="rId10"/>
    <p:sldId id="270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40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50" y="48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92528D-5DFA-4126-B72E-B5C72A7B114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32A222-B0A6-4886-8C00-DE986146A9B8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err="1" smtClean="0"/>
            <a:t>Susceptibiliy</a:t>
          </a:r>
          <a:r>
            <a:rPr lang="en-US" dirty="0" smtClean="0"/>
            <a:t> to Being Phished</a:t>
          </a:r>
          <a:endParaRPr lang="en-US" dirty="0"/>
        </a:p>
      </dgm:t>
    </dgm:pt>
    <dgm:pt modelId="{48D54FBF-1EE2-47C4-9AB7-E903C19A37FB}" type="parTrans" cxnId="{EA8598E3-6F6A-4158-938E-41C528357040}">
      <dgm:prSet/>
      <dgm:spPr/>
      <dgm:t>
        <a:bodyPr/>
        <a:lstStyle/>
        <a:p>
          <a:endParaRPr lang="en-US"/>
        </a:p>
      </dgm:t>
    </dgm:pt>
    <dgm:pt modelId="{107638A0-C6A4-4813-B22F-671B16D42C91}" type="sibTrans" cxnId="{EA8598E3-6F6A-4158-938E-41C528357040}">
      <dgm:prSet/>
      <dgm:spPr/>
      <dgm:t>
        <a:bodyPr/>
        <a:lstStyle/>
        <a:p>
          <a:endParaRPr lang="en-US"/>
        </a:p>
      </dgm:t>
    </dgm:pt>
    <dgm:pt modelId="{320826E4-4AA0-4D72-B09B-AE37B1FED5B8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err="1" smtClean="0"/>
            <a:t>Skeptism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Suspicion</a:t>
          </a:r>
          <a:br>
            <a:rPr lang="en-US" dirty="0" smtClean="0"/>
          </a:br>
          <a:r>
            <a:rPr lang="en-US" dirty="0" smtClean="0"/>
            <a:t>Trust </a:t>
          </a:r>
          <a:br>
            <a:rPr lang="en-US" dirty="0" smtClean="0"/>
          </a:br>
          <a:endParaRPr lang="en-US" dirty="0"/>
        </a:p>
      </dgm:t>
    </dgm:pt>
    <dgm:pt modelId="{EA956233-46F3-4FA7-A4FB-1C97DF2E3555}" type="parTrans" cxnId="{BD366CA9-6610-4BD6-B82C-EFFD8D2E7A9E}">
      <dgm:prSet/>
      <dgm:spPr/>
      <dgm:t>
        <a:bodyPr/>
        <a:lstStyle/>
        <a:p>
          <a:endParaRPr lang="en-US"/>
        </a:p>
      </dgm:t>
    </dgm:pt>
    <dgm:pt modelId="{2969FBC5-CEDB-4C81-911D-B2F1C0D0EBFB}" type="sibTrans" cxnId="{BD366CA9-6610-4BD6-B82C-EFFD8D2E7A9E}">
      <dgm:prSet/>
      <dgm:spPr/>
      <dgm:t>
        <a:bodyPr/>
        <a:lstStyle/>
        <a:p>
          <a:endParaRPr lang="en-US"/>
        </a:p>
      </dgm:t>
    </dgm:pt>
    <dgm:pt modelId="{9FB0B24B-AB93-416B-8BE1-96E7F3BBEE21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Risk Taking </a:t>
          </a:r>
          <a:br>
            <a:rPr lang="en-US" dirty="0" smtClean="0"/>
          </a:br>
          <a:r>
            <a:rPr lang="en-US" dirty="0" err="1" smtClean="0"/>
            <a:t>Cognitve</a:t>
          </a:r>
          <a:r>
            <a:rPr lang="en-US" dirty="0" smtClean="0"/>
            <a:t> Control</a:t>
          </a:r>
        </a:p>
        <a:p>
          <a:r>
            <a:rPr lang="en-US" dirty="0" smtClean="0"/>
            <a:t> Social Inference</a:t>
          </a:r>
          <a:endParaRPr lang="en-US" dirty="0"/>
        </a:p>
      </dgm:t>
    </dgm:pt>
    <dgm:pt modelId="{DEB72750-C663-46A7-8481-BC962A174F58}" type="parTrans" cxnId="{C4ACA48C-F4FD-410E-A10E-BF28A2C2E032}">
      <dgm:prSet/>
      <dgm:spPr/>
      <dgm:t>
        <a:bodyPr/>
        <a:lstStyle/>
        <a:p>
          <a:endParaRPr lang="en-US"/>
        </a:p>
      </dgm:t>
    </dgm:pt>
    <dgm:pt modelId="{5EC701E2-C956-4BE5-80DC-466C9AFECC3B}" type="sibTrans" cxnId="{C4ACA48C-F4FD-410E-A10E-BF28A2C2E032}">
      <dgm:prSet/>
      <dgm:spPr/>
      <dgm:t>
        <a:bodyPr/>
        <a:lstStyle/>
        <a:p>
          <a:endParaRPr lang="en-US"/>
        </a:p>
      </dgm:t>
    </dgm:pt>
    <dgm:pt modelId="{6386DCEF-0203-4994-A0F8-7A366CF3C27D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 smtClean="0"/>
            <a:t>Demographics</a:t>
          </a:r>
          <a:endParaRPr lang="en-US" dirty="0"/>
        </a:p>
      </dgm:t>
    </dgm:pt>
    <dgm:pt modelId="{E23DE3F0-4F78-4EAF-81F2-550F23DD7015}" type="parTrans" cxnId="{DFDAA411-5FAF-4881-B1FC-8E40464DD260}">
      <dgm:prSet/>
      <dgm:spPr/>
      <dgm:t>
        <a:bodyPr/>
        <a:lstStyle/>
        <a:p>
          <a:endParaRPr lang="en-US"/>
        </a:p>
      </dgm:t>
    </dgm:pt>
    <dgm:pt modelId="{D3DFCCD3-D3DC-4574-81B9-05A3529F529D}" type="sibTrans" cxnId="{DFDAA411-5FAF-4881-B1FC-8E40464DD260}">
      <dgm:prSet/>
      <dgm:spPr/>
      <dgm:t>
        <a:bodyPr/>
        <a:lstStyle/>
        <a:p>
          <a:endParaRPr lang="en-US"/>
        </a:p>
      </dgm:t>
    </dgm:pt>
    <dgm:pt modelId="{98DEF66B-B77E-4844-8AB9-F262A8F6BCC4}" type="pres">
      <dgm:prSet presAssocID="{3F92528D-5DFA-4126-B72E-B5C72A7B114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A513B1-519A-4441-BF56-AEA15789662F}" type="pres">
      <dgm:prSet presAssocID="{9032A222-B0A6-4886-8C00-DE986146A9B8}" presName="centerShape" presStyleLbl="node0" presStyleIdx="0" presStyleCnt="1"/>
      <dgm:spPr/>
      <dgm:t>
        <a:bodyPr/>
        <a:lstStyle/>
        <a:p>
          <a:endParaRPr lang="en-US"/>
        </a:p>
      </dgm:t>
    </dgm:pt>
    <dgm:pt modelId="{499186AD-BBA2-4F6E-BC8A-FE99B976A612}" type="pres">
      <dgm:prSet presAssocID="{EA956233-46F3-4FA7-A4FB-1C97DF2E3555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05F4D35F-951C-4639-9005-647D7D0BA4C0}" type="pres">
      <dgm:prSet presAssocID="{320826E4-4AA0-4D72-B09B-AE37B1FED5B8}" presName="node" presStyleLbl="node1" presStyleIdx="0" presStyleCnt="3" custScaleX="149877" custRadScaleRad="129478" custRadScaleInc="-266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EE4CD4-BB66-4137-8DA2-72E04F128740}" type="pres">
      <dgm:prSet presAssocID="{DEB72750-C663-46A7-8481-BC962A174F58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4F4008E5-0412-429C-A1C0-B3F1C548AD5A}" type="pres">
      <dgm:prSet presAssocID="{9FB0B24B-AB93-416B-8BE1-96E7F3BBEE21}" presName="node" presStyleLbl="node1" presStyleIdx="1" presStyleCnt="3" custScaleX="1435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66904-AAE3-49C6-8FE3-A55DD94C6F39}" type="pres">
      <dgm:prSet presAssocID="{E23DE3F0-4F78-4EAF-81F2-550F23DD7015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6D071816-A17A-4E53-9459-2B4CF4EBD165}" type="pres">
      <dgm:prSet presAssocID="{6386DCEF-0203-4994-A0F8-7A366CF3C27D}" presName="node" presStyleLbl="node1" presStyleIdx="2" presStyleCnt="3" custScaleX="157493" custRadScaleRad="149870" custRadScaleInc="335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ACA48C-F4FD-410E-A10E-BF28A2C2E032}" srcId="{9032A222-B0A6-4886-8C00-DE986146A9B8}" destId="{9FB0B24B-AB93-416B-8BE1-96E7F3BBEE21}" srcOrd="1" destOrd="0" parTransId="{DEB72750-C663-46A7-8481-BC962A174F58}" sibTransId="{5EC701E2-C956-4BE5-80DC-466C9AFECC3B}"/>
    <dgm:cxn modelId="{DFDAA411-5FAF-4881-B1FC-8E40464DD260}" srcId="{9032A222-B0A6-4886-8C00-DE986146A9B8}" destId="{6386DCEF-0203-4994-A0F8-7A366CF3C27D}" srcOrd="2" destOrd="0" parTransId="{E23DE3F0-4F78-4EAF-81F2-550F23DD7015}" sibTransId="{D3DFCCD3-D3DC-4574-81B9-05A3529F529D}"/>
    <dgm:cxn modelId="{9C336F4D-F10D-473C-94E4-94C85382861B}" type="presOf" srcId="{DEB72750-C663-46A7-8481-BC962A174F58}" destId="{9BEE4CD4-BB66-4137-8DA2-72E04F128740}" srcOrd="0" destOrd="0" presId="urn:microsoft.com/office/officeart/2005/8/layout/radial4"/>
    <dgm:cxn modelId="{6CA6C8CB-9BCB-4A48-A538-52B06E446140}" type="presOf" srcId="{9032A222-B0A6-4886-8C00-DE986146A9B8}" destId="{3FA513B1-519A-4441-BF56-AEA15789662F}" srcOrd="0" destOrd="0" presId="urn:microsoft.com/office/officeart/2005/8/layout/radial4"/>
    <dgm:cxn modelId="{BD366CA9-6610-4BD6-B82C-EFFD8D2E7A9E}" srcId="{9032A222-B0A6-4886-8C00-DE986146A9B8}" destId="{320826E4-4AA0-4D72-B09B-AE37B1FED5B8}" srcOrd="0" destOrd="0" parTransId="{EA956233-46F3-4FA7-A4FB-1C97DF2E3555}" sibTransId="{2969FBC5-CEDB-4C81-911D-B2F1C0D0EBFB}"/>
    <dgm:cxn modelId="{0DB2B472-F3C3-448E-A5B9-E140A33F3052}" type="presOf" srcId="{3F92528D-5DFA-4126-B72E-B5C72A7B114C}" destId="{98DEF66B-B77E-4844-8AB9-F262A8F6BCC4}" srcOrd="0" destOrd="0" presId="urn:microsoft.com/office/officeart/2005/8/layout/radial4"/>
    <dgm:cxn modelId="{91737CA2-F2B6-4CA4-9C29-B94EA454FA7D}" type="presOf" srcId="{6386DCEF-0203-4994-A0F8-7A366CF3C27D}" destId="{6D071816-A17A-4E53-9459-2B4CF4EBD165}" srcOrd="0" destOrd="0" presId="urn:microsoft.com/office/officeart/2005/8/layout/radial4"/>
    <dgm:cxn modelId="{00A9B3C2-557E-43A4-8F70-1FA015928A45}" type="presOf" srcId="{9FB0B24B-AB93-416B-8BE1-96E7F3BBEE21}" destId="{4F4008E5-0412-429C-A1C0-B3F1C548AD5A}" srcOrd="0" destOrd="0" presId="urn:microsoft.com/office/officeart/2005/8/layout/radial4"/>
    <dgm:cxn modelId="{EA8598E3-6F6A-4158-938E-41C528357040}" srcId="{3F92528D-5DFA-4126-B72E-B5C72A7B114C}" destId="{9032A222-B0A6-4886-8C00-DE986146A9B8}" srcOrd="0" destOrd="0" parTransId="{48D54FBF-1EE2-47C4-9AB7-E903C19A37FB}" sibTransId="{107638A0-C6A4-4813-B22F-671B16D42C91}"/>
    <dgm:cxn modelId="{0399A4CF-B1D7-4423-913F-857D92326AD4}" type="presOf" srcId="{EA956233-46F3-4FA7-A4FB-1C97DF2E3555}" destId="{499186AD-BBA2-4F6E-BC8A-FE99B976A612}" srcOrd="0" destOrd="0" presId="urn:microsoft.com/office/officeart/2005/8/layout/radial4"/>
    <dgm:cxn modelId="{75853C70-64F0-46BE-96CE-A65EDAD6C745}" type="presOf" srcId="{320826E4-4AA0-4D72-B09B-AE37B1FED5B8}" destId="{05F4D35F-951C-4639-9005-647D7D0BA4C0}" srcOrd="0" destOrd="0" presId="urn:microsoft.com/office/officeart/2005/8/layout/radial4"/>
    <dgm:cxn modelId="{3A2AAFAB-CDF4-4987-A479-6240222AA8C4}" type="presOf" srcId="{E23DE3F0-4F78-4EAF-81F2-550F23DD7015}" destId="{DD566904-AAE3-49C6-8FE3-A55DD94C6F39}" srcOrd="0" destOrd="0" presId="urn:microsoft.com/office/officeart/2005/8/layout/radial4"/>
    <dgm:cxn modelId="{FEF4D1C4-0F76-46C5-9DEC-CDA2F459E84C}" type="presParOf" srcId="{98DEF66B-B77E-4844-8AB9-F262A8F6BCC4}" destId="{3FA513B1-519A-4441-BF56-AEA15789662F}" srcOrd="0" destOrd="0" presId="urn:microsoft.com/office/officeart/2005/8/layout/radial4"/>
    <dgm:cxn modelId="{088A6B44-5815-40F4-949A-64D695D3EB5B}" type="presParOf" srcId="{98DEF66B-B77E-4844-8AB9-F262A8F6BCC4}" destId="{499186AD-BBA2-4F6E-BC8A-FE99B976A612}" srcOrd="1" destOrd="0" presId="urn:microsoft.com/office/officeart/2005/8/layout/radial4"/>
    <dgm:cxn modelId="{6BFA582E-2B28-4C17-AD10-AE38F2AB6FCE}" type="presParOf" srcId="{98DEF66B-B77E-4844-8AB9-F262A8F6BCC4}" destId="{05F4D35F-951C-4639-9005-647D7D0BA4C0}" srcOrd="2" destOrd="0" presId="urn:microsoft.com/office/officeart/2005/8/layout/radial4"/>
    <dgm:cxn modelId="{57434143-BC0F-4525-A957-6BA2129ADABB}" type="presParOf" srcId="{98DEF66B-B77E-4844-8AB9-F262A8F6BCC4}" destId="{9BEE4CD4-BB66-4137-8DA2-72E04F128740}" srcOrd="3" destOrd="0" presId="urn:microsoft.com/office/officeart/2005/8/layout/radial4"/>
    <dgm:cxn modelId="{1EBC6BFB-0355-4BC6-99BD-D0F990188DB6}" type="presParOf" srcId="{98DEF66B-B77E-4844-8AB9-F262A8F6BCC4}" destId="{4F4008E5-0412-429C-A1C0-B3F1C548AD5A}" srcOrd="4" destOrd="0" presId="urn:microsoft.com/office/officeart/2005/8/layout/radial4"/>
    <dgm:cxn modelId="{9406A034-87DC-4BAC-AFD8-49C2DF795B9E}" type="presParOf" srcId="{98DEF66B-B77E-4844-8AB9-F262A8F6BCC4}" destId="{DD566904-AAE3-49C6-8FE3-A55DD94C6F39}" srcOrd="5" destOrd="0" presId="urn:microsoft.com/office/officeart/2005/8/layout/radial4"/>
    <dgm:cxn modelId="{1F8328B4-A5C4-44AD-A9FB-342CC05D2BA4}" type="presParOf" srcId="{98DEF66B-B77E-4844-8AB9-F262A8F6BCC4}" destId="{6D071816-A17A-4E53-9459-2B4CF4EBD16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92528D-5DFA-4126-B72E-B5C72A7B114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32A222-B0A6-4886-8C00-DE986146A9B8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Phished in Simulated Attack?</a:t>
          </a:r>
          <a:endParaRPr lang="en-US" dirty="0"/>
        </a:p>
      </dgm:t>
    </dgm:pt>
    <dgm:pt modelId="{48D54FBF-1EE2-47C4-9AB7-E903C19A37FB}" type="parTrans" cxnId="{EA8598E3-6F6A-4158-938E-41C528357040}">
      <dgm:prSet/>
      <dgm:spPr/>
      <dgm:t>
        <a:bodyPr/>
        <a:lstStyle/>
        <a:p>
          <a:endParaRPr lang="en-US"/>
        </a:p>
      </dgm:t>
    </dgm:pt>
    <dgm:pt modelId="{107638A0-C6A4-4813-B22F-671B16D42C91}" type="sibTrans" cxnId="{EA8598E3-6F6A-4158-938E-41C528357040}">
      <dgm:prSet/>
      <dgm:spPr/>
      <dgm:t>
        <a:bodyPr/>
        <a:lstStyle/>
        <a:p>
          <a:endParaRPr lang="en-US"/>
        </a:p>
      </dgm:t>
    </dgm:pt>
    <dgm:pt modelId="{320826E4-4AA0-4D72-B09B-AE37B1FED5B8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HPSS</a:t>
          </a:r>
          <a:br>
            <a:rPr lang="en-US" dirty="0" smtClean="0"/>
          </a:br>
          <a:r>
            <a:rPr lang="en-US" dirty="0" smtClean="0"/>
            <a:t>GSS/SSH</a:t>
          </a:r>
          <a:br>
            <a:rPr lang="en-US" dirty="0" smtClean="0"/>
          </a:br>
          <a:r>
            <a:rPr lang="en-US" dirty="0" smtClean="0"/>
            <a:t>RITS</a:t>
          </a:r>
        </a:p>
        <a:p>
          <a:r>
            <a:rPr lang="en-US" dirty="0" smtClean="0"/>
            <a:t>SS</a:t>
          </a:r>
          <a:br>
            <a:rPr lang="en-US" dirty="0" smtClean="0"/>
          </a:br>
          <a:endParaRPr lang="en-US" dirty="0"/>
        </a:p>
      </dgm:t>
    </dgm:pt>
    <dgm:pt modelId="{EA956233-46F3-4FA7-A4FB-1C97DF2E3555}" type="parTrans" cxnId="{BD366CA9-6610-4BD6-B82C-EFFD8D2E7A9E}">
      <dgm:prSet/>
      <dgm:spPr/>
      <dgm:t>
        <a:bodyPr/>
        <a:lstStyle/>
        <a:p>
          <a:endParaRPr lang="en-US"/>
        </a:p>
      </dgm:t>
    </dgm:pt>
    <dgm:pt modelId="{2969FBC5-CEDB-4C81-911D-B2F1C0D0EBFB}" type="sibTrans" cxnId="{BD366CA9-6610-4BD6-B82C-EFFD8D2E7A9E}">
      <dgm:prSet/>
      <dgm:spPr/>
      <dgm:t>
        <a:bodyPr/>
        <a:lstStyle/>
        <a:p>
          <a:endParaRPr lang="en-US"/>
        </a:p>
      </dgm:t>
    </dgm:pt>
    <dgm:pt modelId="{9FB0B24B-AB93-416B-8BE1-96E7F3BBEE21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BART</a:t>
          </a:r>
          <a:br>
            <a:rPr lang="en-US" dirty="0" smtClean="0"/>
          </a:br>
          <a:r>
            <a:rPr lang="en-US" dirty="0" smtClean="0"/>
            <a:t>STROOP</a:t>
          </a:r>
        </a:p>
        <a:p>
          <a:r>
            <a:rPr lang="en-US" dirty="0" smtClean="0"/>
            <a:t>TASIT-E</a:t>
          </a:r>
          <a:endParaRPr lang="en-US" dirty="0"/>
        </a:p>
      </dgm:t>
    </dgm:pt>
    <dgm:pt modelId="{DEB72750-C663-46A7-8481-BC962A174F58}" type="parTrans" cxnId="{C4ACA48C-F4FD-410E-A10E-BF28A2C2E032}">
      <dgm:prSet/>
      <dgm:spPr/>
      <dgm:t>
        <a:bodyPr/>
        <a:lstStyle/>
        <a:p>
          <a:endParaRPr lang="en-US"/>
        </a:p>
      </dgm:t>
    </dgm:pt>
    <dgm:pt modelId="{5EC701E2-C956-4BE5-80DC-466C9AFECC3B}" type="sibTrans" cxnId="{C4ACA48C-F4FD-410E-A10E-BF28A2C2E032}">
      <dgm:prSet/>
      <dgm:spPr/>
      <dgm:t>
        <a:bodyPr/>
        <a:lstStyle/>
        <a:p>
          <a:endParaRPr lang="en-US"/>
        </a:p>
      </dgm:t>
    </dgm:pt>
    <dgm:pt modelId="{6386DCEF-0203-4994-A0F8-7A366CF3C27D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 smtClean="0"/>
            <a:t>Age, </a:t>
          </a:r>
        </a:p>
        <a:p>
          <a:r>
            <a:rPr lang="en-US" dirty="0" smtClean="0"/>
            <a:t>Gender</a:t>
          </a:r>
        </a:p>
        <a:p>
          <a:r>
            <a:rPr lang="en-US" dirty="0" smtClean="0"/>
            <a:t>Culture</a:t>
          </a:r>
        </a:p>
        <a:p>
          <a:r>
            <a:rPr lang="en-US" dirty="0" smtClean="0"/>
            <a:t>Work Environment</a:t>
          </a:r>
          <a:endParaRPr lang="en-US" dirty="0"/>
        </a:p>
      </dgm:t>
    </dgm:pt>
    <dgm:pt modelId="{E23DE3F0-4F78-4EAF-81F2-550F23DD7015}" type="parTrans" cxnId="{DFDAA411-5FAF-4881-B1FC-8E40464DD260}">
      <dgm:prSet/>
      <dgm:spPr/>
      <dgm:t>
        <a:bodyPr/>
        <a:lstStyle/>
        <a:p>
          <a:endParaRPr lang="en-US"/>
        </a:p>
      </dgm:t>
    </dgm:pt>
    <dgm:pt modelId="{D3DFCCD3-D3DC-4574-81B9-05A3529F529D}" type="sibTrans" cxnId="{DFDAA411-5FAF-4881-B1FC-8E40464DD260}">
      <dgm:prSet/>
      <dgm:spPr/>
      <dgm:t>
        <a:bodyPr/>
        <a:lstStyle/>
        <a:p>
          <a:endParaRPr lang="en-US"/>
        </a:p>
      </dgm:t>
    </dgm:pt>
    <dgm:pt modelId="{98DEF66B-B77E-4844-8AB9-F262A8F6BCC4}" type="pres">
      <dgm:prSet presAssocID="{3F92528D-5DFA-4126-B72E-B5C72A7B114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A513B1-519A-4441-BF56-AEA15789662F}" type="pres">
      <dgm:prSet presAssocID="{9032A222-B0A6-4886-8C00-DE986146A9B8}" presName="centerShape" presStyleLbl="node0" presStyleIdx="0" presStyleCnt="1"/>
      <dgm:spPr/>
      <dgm:t>
        <a:bodyPr/>
        <a:lstStyle/>
        <a:p>
          <a:endParaRPr lang="en-US"/>
        </a:p>
      </dgm:t>
    </dgm:pt>
    <dgm:pt modelId="{499186AD-BBA2-4F6E-BC8A-FE99B976A612}" type="pres">
      <dgm:prSet presAssocID="{EA956233-46F3-4FA7-A4FB-1C97DF2E3555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05F4D35F-951C-4639-9005-647D7D0BA4C0}" type="pres">
      <dgm:prSet presAssocID="{320826E4-4AA0-4D72-B09B-AE37B1FED5B8}" presName="node" presStyleLbl="node1" presStyleIdx="0" presStyleCnt="3" custScaleX="149877" custRadScaleRad="129478" custRadScaleInc="-266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EE4CD4-BB66-4137-8DA2-72E04F128740}" type="pres">
      <dgm:prSet presAssocID="{DEB72750-C663-46A7-8481-BC962A174F58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4F4008E5-0412-429C-A1C0-B3F1C548AD5A}" type="pres">
      <dgm:prSet presAssocID="{9FB0B24B-AB93-416B-8BE1-96E7F3BBEE21}" presName="node" presStyleLbl="node1" presStyleIdx="1" presStyleCnt="3" custScaleX="1435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66904-AAE3-49C6-8FE3-A55DD94C6F39}" type="pres">
      <dgm:prSet presAssocID="{E23DE3F0-4F78-4EAF-81F2-550F23DD7015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6D071816-A17A-4E53-9459-2B4CF4EBD165}" type="pres">
      <dgm:prSet presAssocID="{6386DCEF-0203-4994-A0F8-7A366CF3C27D}" presName="node" presStyleLbl="node1" presStyleIdx="2" presStyleCnt="3" custScaleX="157493" custRadScaleRad="149870" custRadScaleInc="335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ACA48C-F4FD-410E-A10E-BF28A2C2E032}" srcId="{9032A222-B0A6-4886-8C00-DE986146A9B8}" destId="{9FB0B24B-AB93-416B-8BE1-96E7F3BBEE21}" srcOrd="1" destOrd="0" parTransId="{DEB72750-C663-46A7-8481-BC962A174F58}" sibTransId="{5EC701E2-C956-4BE5-80DC-466C9AFECC3B}"/>
    <dgm:cxn modelId="{DFDAA411-5FAF-4881-B1FC-8E40464DD260}" srcId="{9032A222-B0A6-4886-8C00-DE986146A9B8}" destId="{6386DCEF-0203-4994-A0F8-7A366CF3C27D}" srcOrd="2" destOrd="0" parTransId="{E23DE3F0-4F78-4EAF-81F2-550F23DD7015}" sibTransId="{D3DFCCD3-D3DC-4574-81B9-05A3529F529D}"/>
    <dgm:cxn modelId="{9C336F4D-F10D-473C-94E4-94C85382861B}" type="presOf" srcId="{DEB72750-C663-46A7-8481-BC962A174F58}" destId="{9BEE4CD4-BB66-4137-8DA2-72E04F128740}" srcOrd="0" destOrd="0" presId="urn:microsoft.com/office/officeart/2005/8/layout/radial4"/>
    <dgm:cxn modelId="{6CA6C8CB-9BCB-4A48-A538-52B06E446140}" type="presOf" srcId="{9032A222-B0A6-4886-8C00-DE986146A9B8}" destId="{3FA513B1-519A-4441-BF56-AEA15789662F}" srcOrd="0" destOrd="0" presId="urn:microsoft.com/office/officeart/2005/8/layout/radial4"/>
    <dgm:cxn modelId="{BD366CA9-6610-4BD6-B82C-EFFD8D2E7A9E}" srcId="{9032A222-B0A6-4886-8C00-DE986146A9B8}" destId="{320826E4-4AA0-4D72-B09B-AE37B1FED5B8}" srcOrd="0" destOrd="0" parTransId="{EA956233-46F3-4FA7-A4FB-1C97DF2E3555}" sibTransId="{2969FBC5-CEDB-4C81-911D-B2F1C0D0EBFB}"/>
    <dgm:cxn modelId="{0DB2B472-F3C3-448E-A5B9-E140A33F3052}" type="presOf" srcId="{3F92528D-5DFA-4126-B72E-B5C72A7B114C}" destId="{98DEF66B-B77E-4844-8AB9-F262A8F6BCC4}" srcOrd="0" destOrd="0" presId="urn:microsoft.com/office/officeart/2005/8/layout/radial4"/>
    <dgm:cxn modelId="{91737CA2-F2B6-4CA4-9C29-B94EA454FA7D}" type="presOf" srcId="{6386DCEF-0203-4994-A0F8-7A366CF3C27D}" destId="{6D071816-A17A-4E53-9459-2B4CF4EBD165}" srcOrd="0" destOrd="0" presId="urn:microsoft.com/office/officeart/2005/8/layout/radial4"/>
    <dgm:cxn modelId="{00A9B3C2-557E-43A4-8F70-1FA015928A45}" type="presOf" srcId="{9FB0B24B-AB93-416B-8BE1-96E7F3BBEE21}" destId="{4F4008E5-0412-429C-A1C0-B3F1C548AD5A}" srcOrd="0" destOrd="0" presId="urn:microsoft.com/office/officeart/2005/8/layout/radial4"/>
    <dgm:cxn modelId="{EA8598E3-6F6A-4158-938E-41C528357040}" srcId="{3F92528D-5DFA-4126-B72E-B5C72A7B114C}" destId="{9032A222-B0A6-4886-8C00-DE986146A9B8}" srcOrd="0" destOrd="0" parTransId="{48D54FBF-1EE2-47C4-9AB7-E903C19A37FB}" sibTransId="{107638A0-C6A4-4813-B22F-671B16D42C91}"/>
    <dgm:cxn modelId="{0399A4CF-B1D7-4423-913F-857D92326AD4}" type="presOf" srcId="{EA956233-46F3-4FA7-A4FB-1C97DF2E3555}" destId="{499186AD-BBA2-4F6E-BC8A-FE99B976A612}" srcOrd="0" destOrd="0" presId="urn:microsoft.com/office/officeart/2005/8/layout/radial4"/>
    <dgm:cxn modelId="{75853C70-64F0-46BE-96CE-A65EDAD6C745}" type="presOf" srcId="{320826E4-4AA0-4D72-B09B-AE37B1FED5B8}" destId="{05F4D35F-951C-4639-9005-647D7D0BA4C0}" srcOrd="0" destOrd="0" presId="urn:microsoft.com/office/officeart/2005/8/layout/radial4"/>
    <dgm:cxn modelId="{3A2AAFAB-CDF4-4987-A479-6240222AA8C4}" type="presOf" srcId="{E23DE3F0-4F78-4EAF-81F2-550F23DD7015}" destId="{DD566904-AAE3-49C6-8FE3-A55DD94C6F39}" srcOrd="0" destOrd="0" presId="urn:microsoft.com/office/officeart/2005/8/layout/radial4"/>
    <dgm:cxn modelId="{FEF4D1C4-0F76-46C5-9DEC-CDA2F459E84C}" type="presParOf" srcId="{98DEF66B-B77E-4844-8AB9-F262A8F6BCC4}" destId="{3FA513B1-519A-4441-BF56-AEA15789662F}" srcOrd="0" destOrd="0" presId="urn:microsoft.com/office/officeart/2005/8/layout/radial4"/>
    <dgm:cxn modelId="{088A6B44-5815-40F4-949A-64D695D3EB5B}" type="presParOf" srcId="{98DEF66B-B77E-4844-8AB9-F262A8F6BCC4}" destId="{499186AD-BBA2-4F6E-BC8A-FE99B976A612}" srcOrd="1" destOrd="0" presId="urn:microsoft.com/office/officeart/2005/8/layout/radial4"/>
    <dgm:cxn modelId="{6BFA582E-2B28-4C17-AD10-AE38F2AB6FCE}" type="presParOf" srcId="{98DEF66B-B77E-4844-8AB9-F262A8F6BCC4}" destId="{05F4D35F-951C-4639-9005-647D7D0BA4C0}" srcOrd="2" destOrd="0" presId="urn:microsoft.com/office/officeart/2005/8/layout/radial4"/>
    <dgm:cxn modelId="{57434143-BC0F-4525-A957-6BA2129ADABB}" type="presParOf" srcId="{98DEF66B-B77E-4844-8AB9-F262A8F6BCC4}" destId="{9BEE4CD4-BB66-4137-8DA2-72E04F128740}" srcOrd="3" destOrd="0" presId="urn:microsoft.com/office/officeart/2005/8/layout/radial4"/>
    <dgm:cxn modelId="{1EBC6BFB-0355-4BC6-99BD-D0F990188DB6}" type="presParOf" srcId="{98DEF66B-B77E-4844-8AB9-F262A8F6BCC4}" destId="{4F4008E5-0412-429C-A1C0-B3F1C548AD5A}" srcOrd="4" destOrd="0" presId="urn:microsoft.com/office/officeart/2005/8/layout/radial4"/>
    <dgm:cxn modelId="{9406A034-87DC-4BAC-AFD8-49C2DF795B9E}" type="presParOf" srcId="{98DEF66B-B77E-4844-8AB9-F262A8F6BCC4}" destId="{DD566904-AAE3-49C6-8FE3-A55DD94C6F39}" srcOrd="5" destOrd="0" presId="urn:microsoft.com/office/officeart/2005/8/layout/radial4"/>
    <dgm:cxn modelId="{1F8328B4-A5C4-44AD-A9FB-342CC05D2BA4}" type="presParOf" srcId="{98DEF66B-B77E-4844-8AB9-F262A8F6BCC4}" destId="{6D071816-A17A-4E53-9459-2B4CF4EBD16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513B1-519A-4441-BF56-AEA15789662F}">
      <dsp:nvSpPr>
        <dsp:cNvPr id="0" name=""/>
        <dsp:cNvSpPr/>
      </dsp:nvSpPr>
      <dsp:spPr>
        <a:xfrm>
          <a:off x="4291044" y="2223076"/>
          <a:ext cx="1866005" cy="1866005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Susceptibiliy</a:t>
          </a:r>
          <a:r>
            <a:rPr lang="en-US" sz="2000" kern="1200" dirty="0" smtClean="0"/>
            <a:t> to Being Phished</a:t>
          </a:r>
          <a:endParaRPr lang="en-US" sz="2000" kern="1200" dirty="0"/>
        </a:p>
      </dsp:txBody>
      <dsp:txXfrm>
        <a:off x="4564314" y="2496346"/>
        <a:ext cx="1319465" cy="1319465"/>
      </dsp:txXfrm>
    </dsp:sp>
    <dsp:sp modelId="{499186AD-BBA2-4F6E-BC8A-FE99B976A612}">
      <dsp:nvSpPr>
        <dsp:cNvPr id="0" name=""/>
        <dsp:cNvSpPr/>
      </dsp:nvSpPr>
      <dsp:spPr>
        <a:xfrm rot="11942220">
          <a:off x="2171884" y="2201354"/>
          <a:ext cx="2111752" cy="5318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4D35F-951C-4639-9005-647D7D0BA4C0}">
      <dsp:nvSpPr>
        <dsp:cNvPr id="0" name=""/>
        <dsp:cNvSpPr/>
      </dsp:nvSpPr>
      <dsp:spPr>
        <a:xfrm>
          <a:off x="901193" y="1413774"/>
          <a:ext cx="2656877" cy="141816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Skeptism</a:t>
          </a:r>
          <a:r>
            <a:rPr lang="en-US" sz="2200" kern="1200" dirty="0" smtClean="0"/>
            <a:t/>
          </a:r>
          <a:br>
            <a:rPr lang="en-US" sz="2200" kern="1200" dirty="0" smtClean="0"/>
          </a:br>
          <a:r>
            <a:rPr lang="en-US" sz="2200" kern="1200" dirty="0" smtClean="0"/>
            <a:t>Suspicion</a:t>
          </a:r>
          <a:br>
            <a:rPr lang="en-US" sz="2200" kern="1200" dirty="0" smtClean="0"/>
          </a:br>
          <a:r>
            <a:rPr lang="en-US" sz="2200" kern="1200" dirty="0" smtClean="0"/>
            <a:t>Trust </a:t>
          </a:r>
          <a:br>
            <a:rPr lang="en-US" sz="2200" kern="1200" dirty="0" smtClean="0"/>
          </a:br>
          <a:endParaRPr lang="en-US" sz="2200" kern="1200" dirty="0"/>
        </a:p>
      </dsp:txBody>
      <dsp:txXfrm>
        <a:off x="942730" y="1455311"/>
        <a:ext cx="2573803" cy="1335090"/>
      </dsp:txXfrm>
    </dsp:sp>
    <dsp:sp modelId="{9BEE4CD4-BB66-4137-8DA2-72E04F128740}">
      <dsp:nvSpPr>
        <dsp:cNvPr id="0" name=""/>
        <dsp:cNvSpPr/>
      </dsp:nvSpPr>
      <dsp:spPr>
        <a:xfrm rot="16200000">
          <a:off x="4508926" y="1158808"/>
          <a:ext cx="1430241" cy="5318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4008E5-0412-429C-A1C0-B3F1C548AD5A}">
      <dsp:nvSpPr>
        <dsp:cNvPr id="0" name=""/>
        <dsp:cNvSpPr/>
      </dsp:nvSpPr>
      <dsp:spPr>
        <a:xfrm>
          <a:off x="3951839" y="511"/>
          <a:ext cx="2544417" cy="141816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Risk Taking </a:t>
          </a:r>
          <a:br>
            <a:rPr lang="en-US" sz="2200" kern="1200" dirty="0" smtClean="0"/>
          </a:br>
          <a:r>
            <a:rPr lang="en-US" sz="2200" kern="1200" dirty="0" err="1" smtClean="0"/>
            <a:t>Cognitve</a:t>
          </a:r>
          <a:r>
            <a:rPr lang="en-US" sz="2200" kern="1200" dirty="0" smtClean="0"/>
            <a:t> Control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 Social Inference</a:t>
          </a:r>
          <a:endParaRPr lang="en-US" sz="2200" kern="1200" dirty="0"/>
        </a:p>
      </dsp:txBody>
      <dsp:txXfrm>
        <a:off x="3993376" y="42048"/>
        <a:ext cx="2461343" cy="1335090"/>
      </dsp:txXfrm>
    </dsp:sp>
    <dsp:sp modelId="{DD566904-AAE3-49C6-8FE3-A55DD94C6F39}">
      <dsp:nvSpPr>
        <dsp:cNvPr id="0" name=""/>
        <dsp:cNvSpPr/>
      </dsp:nvSpPr>
      <dsp:spPr>
        <a:xfrm rot="20708664">
          <a:off x="6228012" y="2281275"/>
          <a:ext cx="2583200" cy="5318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071816-A17A-4E53-9459-2B4CF4EBD165}">
      <dsp:nvSpPr>
        <dsp:cNvPr id="0" name=""/>
        <dsp:cNvSpPr/>
      </dsp:nvSpPr>
      <dsp:spPr>
        <a:xfrm>
          <a:off x="7372098" y="1506953"/>
          <a:ext cx="2791886" cy="1418164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Demographics</a:t>
          </a:r>
          <a:endParaRPr lang="en-US" sz="2200" kern="1200" dirty="0"/>
        </a:p>
      </dsp:txBody>
      <dsp:txXfrm>
        <a:off x="7413635" y="1548490"/>
        <a:ext cx="2708812" cy="13350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513B1-519A-4441-BF56-AEA15789662F}">
      <dsp:nvSpPr>
        <dsp:cNvPr id="0" name=""/>
        <dsp:cNvSpPr/>
      </dsp:nvSpPr>
      <dsp:spPr>
        <a:xfrm>
          <a:off x="4291044" y="2223076"/>
          <a:ext cx="1866005" cy="1866005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Phished in Simulated Attack?</a:t>
          </a:r>
          <a:endParaRPr lang="en-US" sz="2400" kern="1200" dirty="0"/>
        </a:p>
      </dsp:txBody>
      <dsp:txXfrm>
        <a:off x="4564314" y="2496346"/>
        <a:ext cx="1319465" cy="1319465"/>
      </dsp:txXfrm>
    </dsp:sp>
    <dsp:sp modelId="{499186AD-BBA2-4F6E-BC8A-FE99B976A612}">
      <dsp:nvSpPr>
        <dsp:cNvPr id="0" name=""/>
        <dsp:cNvSpPr/>
      </dsp:nvSpPr>
      <dsp:spPr>
        <a:xfrm rot="11942220">
          <a:off x="2171884" y="2201354"/>
          <a:ext cx="2111752" cy="5318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4D35F-951C-4639-9005-647D7D0BA4C0}">
      <dsp:nvSpPr>
        <dsp:cNvPr id="0" name=""/>
        <dsp:cNvSpPr/>
      </dsp:nvSpPr>
      <dsp:spPr>
        <a:xfrm>
          <a:off x="901193" y="1413774"/>
          <a:ext cx="2656877" cy="141816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HPSS</a:t>
          </a:r>
          <a:br>
            <a:rPr lang="en-US" sz="1600" kern="1200" dirty="0" smtClean="0"/>
          </a:br>
          <a:r>
            <a:rPr lang="en-US" sz="1600" kern="1200" dirty="0" smtClean="0"/>
            <a:t>GSS/SSH</a:t>
          </a:r>
          <a:br>
            <a:rPr lang="en-US" sz="1600" kern="1200" dirty="0" smtClean="0"/>
          </a:br>
          <a:r>
            <a:rPr lang="en-US" sz="1600" kern="1200" dirty="0" smtClean="0"/>
            <a:t>RITS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SS</a:t>
          </a:r>
          <a:br>
            <a:rPr lang="en-US" sz="1600" kern="1200" dirty="0" smtClean="0"/>
          </a:br>
          <a:endParaRPr lang="en-US" sz="1600" kern="1200" dirty="0"/>
        </a:p>
      </dsp:txBody>
      <dsp:txXfrm>
        <a:off x="942730" y="1455311"/>
        <a:ext cx="2573803" cy="1335090"/>
      </dsp:txXfrm>
    </dsp:sp>
    <dsp:sp modelId="{9BEE4CD4-BB66-4137-8DA2-72E04F128740}">
      <dsp:nvSpPr>
        <dsp:cNvPr id="0" name=""/>
        <dsp:cNvSpPr/>
      </dsp:nvSpPr>
      <dsp:spPr>
        <a:xfrm rot="16200000">
          <a:off x="4508926" y="1158808"/>
          <a:ext cx="1430241" cy="5318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4008E5-0412-429C-A1C0-B3F1C548AD5A}">
      <dsp:nvSpPr>
        <dsp:cNvPr id="0" name=""/>
        <dsp:cNvSpPr/>
      </dsp:nvSpPr>
      <dsp:spPr>
        <a:xfrm>
          <a:off x="3951839" y="511"/>
          <a:ext cx="2544417" cy="141816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BART</a:t>
          </a:r>
          <a:br>
            <a:rPr lang="en-US" sz="1600" kern="1200" dirty="0" smtClean="0"/>
          </a:br>
          <a:r>
            <a:rPr lang="en-US" sz="1600" kern="1200" dirty="0" smtClean="0"/>
            <a:t>STROOP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TASIT-E</a:t>
          </a:r>
          <a:endParaRPr lang="en-US" sz="1600" kern="1200" dirty="0"/>
        </a:p>
      </dsp:txBody>
      <dsp:txXfrm>
        <a:off x="3993376" y="42048"/>
        <a:ext cx="2461343" cy="1335090"/>
      </dsp:txXfrm>
    </dsp:sp>
    <dsp:sp modelId="{DD566904-AAE3-49C6-8FE3-A55DD94C6F39}">
      <dsp:nvSpPr>
        <dsp:cNvPr id="0" name=""/>
        <dsp:cNvSpPr/>
      </dsp:nvSpPr>
      <dsp:spPr>
        <a:xfrm rot="20708664">
          <a:off x="6228012" y="2281275"/>
          <a:ext cx="2583200" cy="5318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071816-A17A-4E53-9459-2B4CF4EBD165}">
      <dsp:nvSpPr>
        <dsp:cNvPr id="0" name=""/>
        <dsp:cNvSpPr/>
      </dsp:nvSpPr>
      <dsp:spPr>
        <a:xfrm>
          <a:off x="7372098" y="1506953"/>
          <a:ext cx="2791886" cy="1418164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Age,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Gender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Culture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Work Environment</a:t>
          </a:r>
          <a:endParaRPr lang="en-US" sz="1600" kern="1200" dirty="0"/>
        </a:p>
      </dsp:txBody>
      <dsp:txXfrm>
        <a:off x="7413635" y="1548490"/>
        <a:ext cx="2708812" cy="1335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B318-B0B1-4395-9B41-AC9F656E6795}" type="datetimeFigureOut">
              <a:rPr lang="en-CA" smtClean="0"/>
              <a:t>2019-03-20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535F-8D25-41FD-9CAA-A141F30F40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873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B318-B0B1-4395-9B41-AC9F656E6795}" type="datetimeFigureOut">
              <a:rPr lang="en-CA" smtClean="0"/>
              <a:t>2019-03-20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535F-8D25-41FD-9CAA-A141F30F40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16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B318-B0B1-4395-9B41-AC9F656E6795}" type="datetimeFigureOut">
              <a:rPr lang="en-CA" smtClean="0"/>
              <a:t>2019-03-20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535F-8D25-41FD-9CAA-A141F30F40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3574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094126" y="397164"/>
            <a:ext cx="6097876" cy="646083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2741" y="1028944"/>
            <a:ext cx="5486243" cy="1474115"/>
          </a:xfr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anchor="b">
            <a:noAutofit/>
          </a:bodyPr>
          <a:lstStyle>
            <a:lvl1pPr algn="ctr">
              <a:defRPr sz="33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741" y="4266825"/>
            <a:ext cx="5486243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1125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6"/>
          <p:cNvSpPr>
            <a:spLocks noGrp="1"/>
          </p:cNvSpPr>
          <p:nvPr>
            <p:ph type="dt" sz="half" idx="10"/>
          </p:nvPr>
        </p:nvSpPr>
        <p:spPr>
          <a:xfrm>
            <a:off x="452742" y="2642329"/>
            <a:ext cx="1182916" cy="377962"/>
          </a:xfrm>
          <a:prstGeom prst="rect">
            <a:avLst/>
          </a:prstGeom>
          <a:solidFill>
            <a:srgbClr val="FFA5AA"/>
          </a:solidFill>
        </p:spPr>
        <p:txBody>
          <a:bodyPr anchor="ctr" anchorCtr="0"/>
          <a:lstStyle>
            <a:lvl1pPr algn="ctr">
              <a:defRPr sz="619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A318C6E2-4AA5-436E-9815-715E9B2235FA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3/20/2019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1"/>
            <a:ext cx="12192000" cy="3227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90077"/>
            <a:ext cx="4282440" cy="12936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721" y="6023610"/>
            <a:ext cx="853440" cy="64008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583708" y="6137773"/>
            <a:ext cx="2640104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mpact" charset="0"/>
                <a:ea typeface="Impact" charset="0"/>
                <a:cs typeface="Impact" charset="0"/>
              </a:rPr>
              <a:t>professionals go</a:t>
            </a: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mpact" charset="0"/>
                <a:ea typeface="Impact" charset="0"/>
                <a:cs typeface="Impact" charset="0"/>
              </a:rPr>
              <a:t>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mpact" charset="0"/>
                <a:ea typeface="Impact" charset="0"/>
                <a:cs typeface="Impact" charset="0"/>
              </a:rPr>
              <a:t>#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mpact" charset="0"/>
                <a:ea typeface="Impact" charset="0"/>
                <a:cs typeface="Impact" charset="0"/>
              </a:rPr>
              <a:t>beyondideas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mpact" charset="0"/>
              <a:ea typeface="Impact" charset="0"/>
              <a:cs typeface="Impact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B71233"/>
                </a:solidFill>
                <a:effectLst/>
                <a:uLnTx/>
                <a:uFillTx/>
                <a:latin typeface="Impact" charset="0"/>
                <a:ea typeface="Impact" charset="0"/>
                <a:cs typeface="Impact" charset="0"/>
              </a:rPr>
              <a:t>SCHOOL OF ACCOUNTING AND FINANCE</a:t>
            </a:r>
            <a:endParaRPr kumimoji="0" lang="en-US" sz="900" b="1" i="1" u="none" strike="noStrike" kern="1200" cap="none" spc="0" normalizeH="0" baseline="0" noProof="0" dirty="0">
              <a:ln>
                <a:noFill/>
              </a:ln>
              <a:solidFill>
                <a:srgbClr val="B71233"/>
              </a:solidFill>
              <a:effectLst/>
              <a:uLnTx/>
              <a:uFillTx/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68367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B318-B0B1-4395-9B41-AC9F656E6795}" type="datetimeFigureOut">
              <a:rPr lang="en-CA" smtClean="0"/>
              <a:t>2019-03-20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535F-8D25-41FD-9CAA-A141F30F40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017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B318-B0B1-4395-9B41-AC9F656E6795}" type="datetimeFigureOut">
              <a:rPr lang="en-CA" smtClean="0"/>
              <a:t>2019-03-20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535F-8D25-41FD-9CAA-A141F30F40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628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B318-B0B1-4395-9B41-AC9F656E6795}" type="datetimeFigureOut">
              <a:rPr lang="en-CA" smtClean="0"/>
              <a:t>2019-03-20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535F-8D25-41FD-9CAA-A141F30F40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921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B318-B0B1-4395-9B41-AC9F656E6795}" type="datetimeFigureOut">
              <a:rPr lang="en-CA" smtClean="0"/>
              <a:t>2019-03-20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535F-8D25-41FD-9CAA-A141F30F40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258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B318-B0B1-4395-9B41-AC9F656E6795}" type="datetimeFigureOut">
              <a:rPr lang="en-CA" smtClean="0"/>
              <a:t>2019-03-20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535F-8D25-41FD-9CAA-A141F30F40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198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B318-B0B1-4395-9B41-AC9F656E6795}" type="datetimeFigureOut">
              <a:rPr lang="en-CA" smtClean="0"/>
              <a:t>2019-03-20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535F-8D25-41FD-9CAA-A141F30F40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11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B318-B0B1-4395-9B41-AC9F656E6795}" type="datetimeFigureOut">
              <a:rPr lang="en-CA" smtClean="0"/>
              <a:t>2019-03-20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535F-8D25-41FD-9CAA-A141F30F40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900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B318-B0B1-4395-9B41-AC9F656E6795}" type="datetimeFigureOut">
              <a:rPr lang="en-CA" smtClean="0"/>
              <a:t>2019-03-20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535F-8D25-41FD-9CAA-A141F30F40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377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7B318-B0B1-4395-9B41-AC9F656E6795}" type="datetimeFigureOut">
              <a:rPr lang="en-CA" smtClean="0"/>
              <a:t>2019-03-20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5535F-8D25-41FD-9CAA-A141F30F40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514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tharine.patterson@uwaterloo.ca" TargetMode="External"/><Relationship Id="rId2" Type="http://schemas.openxmlformats.org/officeDocument/2006/relationships/hyperlink" Target="mailto:jeboritz@uwaterloo.ca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c23ge@uwaterloo.c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xampl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#_msoanchor_1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63556" y="852986"/>
            <a:ext cx="8551960" cy="1095557"/>
          </a:xfrm>
          <a:effectLst/>
        </p:spPr>
        <p:txBody>
          <a:bodyPr/>
          <a:lstStyle/>
          <a:p>
            <a:pPr algn="l"/>
            <a:r>
              <a:rPr lang="en-US" sz="3200" dirty="0"/>
              <a:t>Factors Affecting </a:t>
            </a:r>
            <a:r>
              <a:rPr lang="en-US" sz="3200" dirty="0" smtClean="0"/>
              <a:t>Individuals’ Susceptibility </a:t>
            </a:r>
            <a:r>
              <a:rPr lang="en-US" sz="3200" dirty="0"/>
              <a:t>to Cyber </a:t>
            </a:r>
            <a:r>
              <a:rPr lang="en-US" sz="3200" dirty="0" smtClean="0"/>
              <a:t>Attacks</a:t>
            </a:r>
            <a:endParaRPr lang="en-CA" sz="3600" b="0" dirty="0">
              <a:latin typeface="+mj-lt"/>
            </a:endParaRP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1907098" y="2661732"/>
            <a:ext cx="7308438" cy="2888358"/>
          </a:xfrm>
          <a:prstGeom prst="rect">
            <a:avLst/>
          </a:prstGeom>
          <a:noFill/>
        </p:spPr>
        <p:txBody>
          <a:bodyPr/>
          <a:lstStyle/>
          <a:p>
            <a:r>
              <a:rPr lang="en-CA" sz="1600" dirty="0" smtClean="0"/>
              <a:t>Efrim </a:t>
            </a:r>
            <a:r>
              <a:rPr lang="en-CA" sz="1600" dirty="0"/>
              <a:t>Boritz, *University of Waterloo</a:t>
            </a:r>
          </a:p>
          <a:p>
            <a:r>
              <a:rPr lang="en-CA" sz="1600" u="sng" dirty="0">
                <a:hlinkClick r:id="rId2"/>
              </a:rPr>
              <a:t>jeboritz@uwaterloo.ca</a:t>
            </a:r>
            <a:endParaRPr lang="en-CA" sz="1600" dirty="0"/>
          </a:p>
          <a:p>
            <a:r>
              <a:rPr lang="en-CA" sz="1600" b="1" dirty="0"/>
              <a:t>  </a:t>
            </a:r>
            <a:endParaRPr lang="en-CA" sz="1600" dirty="0"/>
          </a:p>
          <a:p>
            <a:r>
              <a:rPr lang="en-CA" sz="1600" dirty="0"/>
              <a:t>Katharine Elizabeth Patterson, University of Waterloo</a:t>
            </a:r>
          </a:p>
          <a:p>
            <a:r>
              <a:rPr lang="en-CA" sz="1600" u="sng" dirty="0">
                <a:hlinkClick r:id="rId3"/>
              </a:rPr>
              <a:t>katharine.patterson@uwaterloo.ca</a:t>
            </a:r>
            <a:endParaRPr lang="en-CA" sz="1600" dirty="0"/>
          </a:p>
          <a:p>
            <a:r>
              <a:rPr lang="en-CA" sz="1600" dirty="0"/>
              <a:t> </a:t>
            </a:r>
          </a:p>
          <a:p>
            <a:r>
              <a:rPr lang="en-CA" sz="1600" dirty="0" smtClean="0"/>
              <a:t>Jessie Ge, </a:t>
            </a:r>
            <a:r>
              <a:rPr lang="en-CA" sz="1600" dirty="0"/>
              <a:t>University of Waterloo</a:t>
            </a:r>
          </a:p>
          <a:p>
            <a:r>
              <a:rPr lang="en-US" sz="1600" u="sng" dirty="0" smtClean="0">
                <a:hlinkClick r:id="rId4"/>
              </a:rPr>
              <a:t>c23ge@uwaterloo.ca</a:t>
            </a:r>
            <a:endParaRPr lang="en-CA" sz="1600" u="sng" dirty="0"/>
          </a:p>
        </p:txBody>
      </p:sp>
    </p:spTree>
    <p:extLst>
      <p:ext uri="{BB962C8B-B14F-4D97-AF65-F5344CB8AC3E}">
        <p14:creationId xmlns:p14="http://schemas.microsoft.com/office/powerpoint/2010/main" val="1897937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Prliminary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Results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48004"/>
              </p:ext>
            </p:extLst>
          </p:nvPr>
        </p:nvGraphicFramePr>
        <p:xfrm>
          <a:off x="838200" y="1690684"/>
          <a:ext cx="10515600" cy="46557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1316">
                  <a:extLst>
                    <a:ext uri="{9D8B030D-6E8A-4147-A177-3AD203B41FA5}">
                      <a16:colId xmlns:a16="http://schemas.microsoft.com/office/drawing/2014/main" val="2393346156"/>
                    </a:ext>
                  </a:extLst>
                </a:gridCol>
                <a:gridCol w="6891734">
                  <a:extLst>
                    <a:ext uri="{9D8B030D-6E8A-4147-A177-3AD203B41FA5}">
                      <a16:colId xmlns:a16="http://schemas.microsoft.com/office/drawing/2014/main" val="3076368929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3373126020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1297054307"/>
                    </a:ext>
                  </a:extLst>
                </a:gridCol>
              </a:tblGrid>
              <a:tr h="584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Survey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 survey item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Correlation</a:t>
                      </a:r>
                      <a:b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Phished=1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  <a:b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tail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25754522"/>
                  </a:ext>
                </a:extLst>
              </a:tr>
              <a:tr h="301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HPSS</a:t>
                      </a:r>
                      <a:endParaRPr lang="en-C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confident of my abilities. (HPSS Q6) [C2]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0.025</a:t>
                      </a:r>
                      <a:endParaRPr lang="en-C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3022174"/>
                  </a:ext>
                </a:extLst>
              </a:tr>
              <a:tr h="301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HPSS</a:t>
                      </a:r>
                      <a:endParaRPr lang="en-C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tend to immediately accept what other people tell me. (HPSS Q10) [C1]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388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0.004</a:t>
                      </a:r>
                      <a:endParaRPr lang="en-C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79597424"/>
                  </a:ext>
                </a:extLst>
              </a:tr>
              <a:tr h="301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HPSS</a:t>
                      </a:r>
                      <a:endParaRPr lang="en-C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usually accept things I see, read or hear at face value. (HPSS Q16) [C1]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0.087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76751786"/>
                  </a:ext>
                </a:extLst>
              </a:tr>
              <a:tr h="301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HPSS</a:t>
                      </a:r>
                      <a:endParaRPr lang="en-C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dislike having to make decisions quickly. (HPSS Q20) [C2]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0.115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80985320"/>
                  </a:ext>
                </a:extLst>
              </a:tr>
              <a:tr h="301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HPSS</a:t>
                      </a:r>
                      <a:endParaRPr lang="en-C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is easy for other people to convince me. (HPSS Q25) [C1]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0.044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13617826"/>
                  </a:ext>
                </a:extLst>
              </a:tr>
              <a:tr h="301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HPSS</a:t>
                      </a:r>
                      <a:endParaRPr lang="en-C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actions people take and the reasons for those actions are fascinating. (HPSS Q30) [C1]</a:t>
                      </a:r>
                      <a:endParaRPr lang="en-C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0.074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18335554"/>
                  </a:ext>
                </a:extLst>
              </a:tr>
              <a:tr h="600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RITS</a:t>
                      </a:r>
                      <a:endParaRPr lang="en-C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is safe to believe that in spite of what people say most people are primarily interested in their own welfare. (RITS Q 10) [C3]</a:t>
                      </a:r>
                      <a:endParaRPr lang="en-C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0.070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41640787"/>
                  </a:ext>
                </a:extLst>
              </a:tr>
              <a:tr h="600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RITS</a:t>
                      </a:r>
                      <a:endParaRPr lang="en-C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Fear and social disgrace or punishment rather than conscience prevents most people from breaking the law. (RITS Q4) [C3]</a:t>
                      </a:r>
                      <a:endParaRPr lang="en-C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0.029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75671356"/>
                  </a:ext>
                </a:extLst>
              </a:tr>
              <a:tr h="301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RITS</a:t>
                      </a:r>
                      <a:endParaRPr lang="en-C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 students in school would not cheat even if they are sure of getting away with it. (RITS Q22) [C2]</a:t>
                      </a:r>
                      <a:endParaRPr lang="en-C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0.116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8769506"/>
                  </a:ext>
                </a:extLst>
              </a:tr>
              <a:tr h="301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SSH</a:t>
                      </a:r>
                      <a:endParaRPr lang="en-C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sometimes have the feeling that others are laughing at me. (SSH Q5)</a:t>
                      </a:r>
                      <a:endParaRPr lang="en-C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-.</a:t>
                      </a:r>
                      <a:r>
                        <a:rPr lang="en-U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65" marR="6286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0.057</a:t>
                      </a:r>
                      <a:endParaRPr lang="en-C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20685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140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Run survey with 5000 employees of a Bank</a:t>
            </a:r>
          </a:p>
          <a:p>
            <a:r>
              <a:rPr lang="en-CA" dirty="0" smtClean="0"/>
              <a:t>Identify factors correlated with being phished</a:t>
            </a:r>
          </a:p>
          <a:p>
            <a:r>
              <a:rPr lang="en-CA" dirty="0" smtClean="0"/>
              <a:t>Create model to predict need </a:t>
            </a:r>
            <a:r>
              <a:rPr lang="en-CA" smtClean="0"/>
              <a:t>for focused </a:t>
            </a:r>
            <a:r>
              <a:rPr lang="en-CA" dirty="0" smtClean="0"/>
              <a:t>training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661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Sample Phishing Email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482" y="1793512"/>
            <a:ext cx="10515600" cy="4351338"/>
          </a:xfrm>
          <a:ln w="1905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 smtClean="0"/>
              <a:t>Dear employee,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A verification of your records shows an error with your UB email account settings. 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To prevent closure of your account, please click the following link </a:t>
            </a:r>
            <a:r>
              <a:rPr lang="en-CA" dirty="0" smtClean="0">
                <a:hlinkClick r:id="rId2"/>
              </a:rPr>
              <a:t>http://example.com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to access your account and resolve the problem.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You need to complete the request within two days of receiving the email in order to</a:t>
            </a:r>
          </a:p>
          <a:p>
            <a:pPr marL="0" indent="0">
              <a:buNone/>
            </a:pPr>
            <a:r>
              <a:rPr lang="en-CA" dirty="0" smtClean="0"/>
              <a:t>continue accessing your email account.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Email Administrator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7961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Cyberattacks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Corporate susceptibility versus individual susceptibility</a:t>
            </a:r>
          </a:p>
          <a:p>
            <a:r>
              <a:rPr lang="en-CA" dirty="0" smtClean="0"/>
              <a:t>Social engineering </a:t>
            </a:r>
          </a:p>
          <a:p>
            <a:r>
              <a:rPr lang="en-CA" dirty="0" smtClean="0"/>
              <a:t>Employee awareness being raised through simulated phishing attacks;</a:t>
            </a:r>
          </a:p>
          <a:p>
            <a:pPr marL="0" indent="0">
              <a:buNone/>
            </a:pPr>
            <a:r>
              <a:rPr lang="en-CA" dirty="0" smtClean="0"/>
              <a:t>	but effects of these </a:t>
            </a:r>
            <a:r>
              <a:rPr lang="en-CA" dirty="0" err="1" smtClean="0"/>
              <a:t>campaings</a:t>
            </a:r>
            <a:r>
              <a:rPr lang="en-CA" dirty="0" smtClean="0"/>
              <a:t> don’t last</a:t>
            </a:r>
          </a:p>
          <a:p>
            <a:r>
              <a:rPr lang="en-CA" dirty="0" smtClean="0"/>
              <a:t>Suggests need for more focused training tied to individual needs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2340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Prior Literature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186" y="1417411"/>
            <a:ext cx="10515600" cy="4351338"/>
          </a:xfrm>
        </p:spPr>
        <p:txBody>
          <a:bodyPr>
            <a:normAutofit/>
          </a:bodyPr>
          <a:lstStyle/>
          <a:p>
            <a:r>
              <a:rPr lang="en-CA" dirty="0" smtClean="0"/>
              <a:t>Suspicion – Buss and </a:t>
            </a:r>
            <a:r>
              <a:rPr lang="en-CA" dirty="0" err="1" smtClean="0"/>
              <a:t>Durkee</a:t>
            </a:r>
            <a:r>
              <a:rPr lang="en-CA" dirty="0" smtClean="0"/>
              <a:t> 1957; Deutsch 19858</a:t>
            </a:r>
          </a:p>
          <a:p>
            <a:r>
              <a:rPr lang="en-CA" dirty="0" smtClean="0"/>
              <a:t>Interpersonal Trust – Rotter 1967 </a:t>
            </a:r>
          </a:p>
          <a:p>
            <a:r>
              <a:rPr lang="en-CA" dirty="0" smtClean="0"/>
              <a:t>Suspicion re: Communication – Levine &amp; </a:t>
            </a:r>
            <a:r>
              <a:rPr lang="en-CA" dirty="0" err="1" smtClean="0"/>
              <a:t>McCornack</a:t>
            </a:r>
            <a:r>
              <a:rPr lang="en-CA" dirty="0" smtClean="0"/>
              <a:t> 1991; Wright &amp; </a:t>
            </a:r>
            <a:r>
              <a:rPr lang="en-CA" dirty="0" err="1" smtClean="0"/>
              <a:t>Marrett</a:t>
            </a:r>
            <a:r>
              <a:rPr lang="en-CA" dirty="0" smtClean="0"/>
              <a:t> 2010</a:t>
            </a:r>
          </a:p>
          <a:p>
            <a:r>
              <a:rPr lang="en-CA" dirty="0" smtClean="0"/>
              <a:t>Professional Skepticism – </a:t>
            </a:r>
            <a:r>
              <a:rPr lang="en-CA" dirty="0" err="1" smtClean="0"/>
              <a:t>Hurtt</a:t>
            </a:r>
            <a:r>
              <a:rPr lang="en-CA" dirty="0" smtClean="0"/>
              <a:t> 2010  </a:t>
            </a:r>
          </a:p>
          <a:p>
            <a:r>
              <a:rPr lang="en-CA" dirty="0" smtClean="0"/>
              <a:t>Heuristic Processing – </a:t>
            </a:r>
            <a:r>
              <a:rPr lang="en-CA" dirty="0" err="1" smtClean="0"/>
              <a:t>Vishwanath</a:t>
            </a:r>
            <a:r>
              <a:rPr lang="en-CA" dirty="0" smtClean="0"/>
              <a:t>, Harrison and Ng 2018</a:t>
            </a:r>
          </a:p>
          <a:p>
            <a:r>
              <a:rPr lang="en-CA" dirty="0" smtClean="0"/>
              <a:t>Understanding Phishing Emails – </a:t>
            </a:r>
            <a:r>
              <a:rPr lang="en-CA" dirty="0" err="1" smtClean="0"/>
              <a:t>Karakasiliotis</a:t>
            </a:r>
            <a:r>
              <a:rPr lang="en-CA" dirty="0" smtClean="0"/>
              <a:t> et al. 2006</a:t>
            </a:r>
          </a:p>
          <a:p>
            <a:r>
              <a:rPr lang="en-CA" dirty="0" smtClean="0"/>
              <a:t>Training via Simulated Phishing Attacks – </a:t>
            </a:r>
            <a:r>
              <a:rPr lang="en-CA" dirty="0" err="1" smtClean="0"/>
              <a:t>Kumaraguru</a:t>
            </a:r>
            <a:r>
              <a:rPr lang="en-CA" dirty="0" smtClean="0"/>
              <a:t> et al. 2008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388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Focusing on Individual Training Needs to Counter Cyberattacks (Phishing)</a:t>
            </a:r>
            <a:endParaRPr lang="en-C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623552"/>
              </p:ext>
            </p:extLst>
          </p:nvPr>
        </p:nvGraphicFramePr>
        <p:xfrm>
          <a:off x="681941" y="2041071"/>
          <a:ext cx="10515600" cy="4089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5754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Focusing on Individual Training Needs to Counter Cyberattacks (Phishing)</a:t>
            </a:r>
            <a:endParaRPr lang="en-C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197465"/>
              </p:ext>
            </p:extLst>
          </p:nvPr>
        </p:nvGraphicFramePr>
        <p:xfrm>
          <a:off x="681941" y="2041071"/>
          <a:ext cx="10515600" cy="4089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511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47784" cy="711507"/>
          </a:xfrm>
        </p:spPr>
        <p:txBody>
          <a:bodyPr>
            <a:norm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Measures Used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470264"/>
              </p:ext>
            </p:extLst>
          </p:nvPr>
        </p:nvGraphicFramePr>
        <p:xfrm>
          <a:off x="838200" y="1133521"/>
          <a:ext cx="10647784" cy="5001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5952">
                  <a:extLst>
                    <a:ext uri="{9D8B030D-6E8A-4147-A177-3AD203B41FA5}">
                      <a16:colId xmlns:a16="http://schemas.microsoft.com/office/drawing/2014/main" val="2645139819"/>
                    </a:ext>
                  </a:extLst>
                </a:gridCol>
                <a:gridCol w="5611832">
                  <a:extLst>
                    <a:ext uri="{9D8B030D-6E8A-4147-A177-3AD203B41FA5}">
                      <a16:colId xmlns:a16="http://schemas.microsoft.com/office/drawing/2014/main" val="3550764857"/>
                    </a:ext>
                  </a:extLst>
                </a:gridCol>
              </a:tblGrid>
              <a:tr h="757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Reference Literature</a:t>
                      </a:r>
                      <a:endParaRPr lang="en-CA" sz="18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3738109"/>
                  </a:ext>
                </a:extLst>
              </a:tr>
              <a:tr h="378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 Skepticism (HPSS)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(Hurrt, 2010); 30 items; 6-point scale where 1 = strongly disagree and 6 = strongly agree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9603928"/>
                  </a:ext>
                </a:extLst>
              </a:tr>
              <a:tr h="378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Generalized Communication Suspicion (GCS)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(Levine &amp; McCornack, 1991); here 5 items; 7-point scale where 1 = strongly disagree and 7 = strongly agree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2971436"/>
                  </a:ext>
                </a:extLst>
              </a:tr>
              <a:tr h="378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Suspicion Scale (Hostility) (SSH)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(Buss &amp; Durkee, 1957); 10 items; 7-point scale where 1 = strongly disagree and 7 = strongly agree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5895728"/>
                  </a:ext>
                </a:extLst>
              </a:tr>
              <a:tr h="378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Interpersonal Trust (RITS)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(Rotter J. B., 1967); 25 items; 5-point scale where 1 = strongly disagree and 5 = strongly agree</a:t>
                      </a:r>
                      <a:endParaRPr lang="en-C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5982278"/>
                  </a:ext>
                </a:extLst>
              </a:tr>
              <a:tr h="378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Suspicion (SS)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Bobko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Barelka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Hirshfield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&amp; Lyons, 2014); 20 items; 5-point scale where 1 = strongly disagree and 5 = strongly agree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0674443"/>
                  </a:ext>
                </a:extLst>
              </a:tr>
              <a:tr h="378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Risk-taking Propensity (BART)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Lejuez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et al., 2002);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20-30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rounds of pumps 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957262"/>
                  </a:ext>
                </a:extLst>
              </a:tr>
              <a:tr h="757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Cognitive Inhibitory Control (STROOP)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Stroop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1935); the calculation of the score uses 3 main metrics – total time, number of errors, mean time per word; the analysis compares scores among different conditions and different unitary metrics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2994600"/>
                  </a:ext>
                </a:extLst>
              </a:tr>
              <a:tr h="757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Cognition (TASIT-E)</a:t>
                      </a:r>
                      <a:endParaRPr lang="en-CA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(McDonald, Flanagan, Martin, &amp; Saunders, 2004); 4 questions each scene, multi-scene for each scenario (sarcasm, lie, sincere); the analysis distinguishes among different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scenarios</a:t>
                      </a:r>
                      <a:endParaRPr lang="en-CA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1899535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 flipV="1">
            <a:off x="838200" y="3010112"/>
            <a:ext cx="123452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[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20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Demographics</a:t>
            </a:r>
            <a:endParaRPr lang="en-C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Age</a:t>
            </a:r>
          </a:p>
          <a:p>
            <a:r>
              <a:rPr lang="en-CA" dirty="0" smtClean="0"/>
              <a:t>Gender</a:t>
            </a:r>
          </a:p>
          <a:p>
            <a:r>
              <a:rPr lang="en-CA" dirty="0" smtClean="0"/>
              <a:t>Culture – first language</a:t>
            </a:r>
          </a:p>
          <a:p>
            <a:r>
              <a:rPr lang="en-CA" dirty="0" smtClean="0"/>
              <a:t>Perception of Cyber Risk at Work</a:t>
            </a:r>
          </a:p>
          <a:p>
            <a:r>
              <a:rPr lang="en-CA" dirty="0" smtClean="0"/>
              <a:t>Volume of Email </a:t>
            </a:r>
          </a:p>
          <a:p>
            <a:r>
              <a:rPr lang="en-CA" dirty="0" smtClean="0"/>
              <a:t>Pace of Work Environment</a:t>
            </a:r>
          </a:p>
          <a:p>
            <a:r>
              <a:rPr lang="en-CA" dirty="0" smtClean="0"/>
              <a:t>Media Distraction – Facebook vs. LinkedIn</a:t>
            </a:r>
          </a:p>
          <a:p>
            <a:r>
              <a:rPr lang="en-CA" dirty="0" smtClean="0"/>
              <a:t>Reporting vulnerabilities/breaches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742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375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zh-CN" sz="4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Participants</a:t>
            </a:r>
            <a:endParaRPr lang="en-CA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594981"/>
              </p:ext>
            </p:extLst>
          </p:nvPr>
        </p:nvGraphicFramePr>
        <p:xfrm>
          <a:off x="787400" y="2550709"/>
          <a:ext cx="10515600" cy="3686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8466">
                  <a:extLst>
                    <a:ext uri="{9D8B030D-6E8A-4147-A177-3AD203B41FA5}">
                      <a16:colId xmlns:a16="http://schemas.microsoft.com/office/drawing/2014/main" val="3637775859"/>
                    </a:ext>
                  </a:extLst>
                </a:gridCol>
                <a:gridCol w="1055766">
                  <a:extLst>
                    <a:ext uri="{9D8B030D-6E8A-4147-A177-3AD203B41FA5}">
                      <a16:colId xmlns:a16="http://schemas.microsoft.com/office/drawing/2014/main" val="921369956"/>
                    </a:ext>
                  </a:extLst>
                </a:gridCol>
                <a:gridCol w="1167231">
                  <a:extLst>
                    <a:ext uri="{9D8B030D-6E8A-4147-A177-3AD203B41FA5}">
                      <a16:colId xmlns:a16="http://schemas.microsoft.com/office/drawing/2014/main" val="4194349388"/>
                    </a:ext>
                  </a:extLst>
                </a:gridCol>
                <a:gridCol w="870692">
                  <a:extLst>
                    <a:ext uri="{9D8B030D-6E8A-4147-A177-3AD203B41FA5}">
                      <a16:colId xmlns:a16="http://schemas.microsoft.com/office/drawing/2014/main" val="29759375"/>
                    </a:ext>
                  </a:extLst>
                </a:gridCol>
                <a:gridCol w="1137787">
                  <a:extLst>
                    <a:ext uri="{9D8B030D-6E8A-4147-A177-3AD203B41FA5}">
                      <a16:colId xmlns:a16="http://schemas.microsoft.com/office/drawing/2014/main" val="75351428"/>
                    </a:ext>
                  </a:extLst>
                </a:gridCol>
                <a:gridCol w="1259769">
                  <a:extLst>
                    <a:ext uri="{9D8B030D-6E8A-4147-A177-3AD203B41FA5}">
                      <a16:colId xmlns:a16="http://schemas.microsoft.com/office/drawing/2014/main" val="1113058619"/>
                    </a:ext>
                  </a:extLst>
                </a:gridCol>
                <a:gridCol w="935889">
                  <a:extLst>
                    <a:ext uri="{9D8B030D-6E8A-4147-A177-3AD203B41FA5}">
                      <a16:colId xmlns:a16="http://schemas.microsoft.com/office/drawing/2014/main" val="751548248"/>
                    </a:ext>
                  </a:extLst>
                </a:gridCol>
              </a:tblGrid>
              <a:tr h="612323">
                <a:tc>
                  <a:txBody>
                    <a:bodyPr/>
                    <a:lstStyle/>
                    <a:p>
                      <a:endParaRPr lang="en-CA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# </a:t>
                      </a:r>
                      <a:r>
                        <a:rPr lang="en-US" sz="2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surveys sent</a:t>
                      </a:r>
                      <a:endParaRPr lang="en-CA" sz="24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# responses </a:t>
                      </a:r>
                      <a:r>
                        <a:rPr lang="en-US" sz="2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received</a:t>
                      </a:r>
                      <a:endParaRPr lang="en-CA" sz="24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346952"/>
                  </a:ext>
                </a:extLst>
              </a:tr>
              <a:tr h="391056">
                <a:tc>
                  <a:txBody>
                    <a:bodyPr/>
                    <a:lstStyle/>
                    <a:p>
                      <a:endParaRPr lang="en-CA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Toronto</a:t>
                      </a:r>
                      <a:endParaRPr lang="en-CA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Montreal</a:t>
                      </a:r>
                      <a:endParaRPr lang="en-CA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Totals</a:t>
                      </a:r>
                      <a:endParaRPr lang="en-CA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Toronto</a:t>
                      </a:r>
                      <a:endParaRPr lang="en-CA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Montreal</a:t>
                      </a:r>
                      <a:endParaRPr lang="en-CA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Totals</a:t>
                      </a:r>
                      <a:endParaRPr lang="en-CA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6357236"/>
                  </a:ext>
                </a:extLst>
              </a:tr>
              <a:tr h="4067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executives phished</a:t>
                      </a:r>
                      <a:endParaRPr lang="en-CA" sz="24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56894696"/>
                  </a:ext>
                </a:extLst>
              </a:tr>
              <a:tr h="4067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executives not phished</a:t>
                      </a:r>
                      <a:endParaRPr lang="en-CA" sz="24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CA" sz="3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31106379"/>
                  </a:ext>
                </a:extLst>
              </a:tr>
              <a:tr h="6123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non-executive employees phished</a:t>
                      </a:r>
                      <a:endParaRPr lang="en-CA" sz="24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CA" sz="3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CA" sz="3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n-CA" sz="3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CA" sz="3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32767122"/>
                  </a:ext>
                </a:extLst>
              </a:tr>
              <a:tr h="6123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non-executive employees not phished</a:t>
                      </a:r>
                      <a:endParaRPr lang="en-CA" sz="24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en-CA" sz="3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</a:t>
                      </a:r>
                      <a:endParaRPr lang="en-CA" sz="3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CA" sz="3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77660691"/>
                  </a:ext>
                </a:extLst>
              </a:tr>
              <a:tr h="4067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Totals</a:t>
                      </a:r>
                      <a:endParaRPr lang="en-CA" sz="24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473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n-CA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46422730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787400" y="13335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Employees of professional services firm who had previously been exposed to a simulated phishing attack and volunteered to take our survey</a:t>
            </a:r>
          </a:p>
        </p:txBody>
      </p:sp>
    </p:spTree>
    <p:extLst>
      <p:ext uri="{BB962C8B-B14F-4D97-AF65-F5344CB8AC3E}">
        <p14:creationId xmlns:p14="http://schemas.microsoft.com/office/powerpoint/2010/main" val="1346930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2750</TotalTime>
  <Words>836</Words>
  <Application>Microsoft Office PowerPoint</Application>
  <PresentationFormat>Widescreen</PresentationFormat>
  <Paragraphs>175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等线</vt:lpstr>
      <vt:lpstr>Impact</vt:lpstr>
      <vt:lpstr>Times New Roman</vt:lpstr>
      <vt:lpstr>Verdana</vt:lpstr>
      <vt:lpstr>Office Theme</vt:lpstr>
      <vt:lpstr>Factors Affecting Individuals’ Susceptibility to Cyber Attacks</vt:lpstr>
      <vt:lpstr>Sample Phishing Email </vt:lpstr>
      <vt:lpstr>Cyberattacks</vt:lpstr>
      <vt:lpstr>Prior Literature</vt:lpstr>
      <vt:lpstr>Focusing on Individual Training Needs to Counter Cyberattacks (Phishing)</vt:lpstr>
      <vt:lpstr>Focusing on Individual Training Needs to Counter Cyberattacks (Phishing)</vt:lpstr>
      <vt:lpstr>Measures Used</vt:lpstr>
      <vt:lpstr>Demographics</vt:lpstr>
      <vt:lpstr>Participants</vt:lpstr>
      <vt:lpstr>Prliminary Results</vt:lpstr>
      <vt:lpstr>Future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Affecting Susceptibility to Cyber Attacks </dc:title>
  <dc:creator>rr</dc:creator>
  <cp:lastModifiedBy>rr</cp:lastModifiedBy>
  <cp:revision>56</cp:revision>
  <dcterms:created xsi:type="dcterms:W3CDTF">2019-03-17T13:59:47Z</dcterms:created>
  <dcterms:modified xsi:type="dcterms:W3CDTF">2019-03-20T18:09:13Z</dcterms:modified>
</cp:coreProperties>
</file>